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91" r:id="rId4"/>
    <p:sldId id="273" r:id="rId5"/>
    <p:sldId id="292" r:id="rId6"/>
    <p:sldId id="285" r:id="rId7"/>
    <p:sldId id="289" r:id="rId8"/>
    <p:sldId id="290" r:id="rId9"/>
    <p:sldId id="293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99619" autoAdjust="0"/>
  </p:normalViewPr>
  <p:slideViewPr>
    <p:cSldViewPr showGuides="1">
      <p:cViewPr>
        <p:scale>
          <a:sx n="64" d="100"/>
          <a:sy n="64" d="100"/>
        </p:scale>
        <p:origin x="-978" y="-258"/>
      </p:cViewPr>
      <p:guideLst>
        <p:guide orient="horz" pos="2160"/>
        <p:guide orient="horz" pos="288"/>
        <p:guide orient="horz" pos="4176"/>
        <p:guide orient="horz" pos="720"/>
        <p:guide orient="horz" pos="1440"/>
        <p:guide orient="horz" pos="2016"/>
        <p:guide orient="horz" pos="4032"/>
        <p:guide orient="horz" pos="3888"/>
        <p:guide pos="2880"/>
        <p:guide pos="288"/>
        <p:guide pos="53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FD97E-40E8-447D-A268-8EB4A8CD60A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A96A6A-A274-4760-ADA2-041D761CDDF2}">
      <dgm:prSet phldrT="[Text]"/>
      <dgm:spPr/>
      <dgm:t>
        <a:bodyPr/>
        <a:lstStyle/>
        <a:p>
          <a:r>
            <a:rPr lang="en-US" dirty="0" smtClean="0"/>
            <a:t>1:1 business advisory</a:t>
          </a:r>
          <a:endParaRPr lang="en-US" dirty="0"/>
        </a:p>
      </dgm:t>
    </dgm:pt>
    <dgm:pt modelId="{57372015-2176-44DE-AAF5-CD966FDF864F}" type="parTrans" cxnId="{3F72945F-ABE9-47A6-9364-A6C162219D07}">
      <dgm:prSet/>
      <dgm:spPr/>
      <dgm:t>
        <a:bodyPr/>
        <a:lstStyle/>
        <a:p>
          <a:endParaRPr lang="en-US"/>
        </a:p>
      </dgm:t>
    </dgm:pt>
    <dgm:pt modelId="{9397ED40-329D-4C4F-864A-DE30015CB6FC}" type="sibTrans" cxnId="{3F72945F-ABE9-47A6-9364-A6C162219D07}">
      <dgm:prSet/>
      <dgm:spPr/>
      <dgm:t>
        <a:bodyPr/>
        <a:lstStyle/>
        <a:p>
          <a:endParaRPr lang="en-US"/>
        </a:p>
      </dgm:t>
    </dgm:pt>
    <dgm:pt modelId="{127E2FB0-89DA-40FB-AEE3-6365CBD3F02F}">
      <dgm:prSet phldrT="[Text]"/>
      <dgm:spPr/>
      <dgm:t>
        <a:bodyPr/>
        <a:lstStyle/>
        <a:p>
          <a:r>
            <a:rPr lang="en-US" dirty="0" smtClean="0"/>
            <a:t>Networks</a:t>
          </a:r>
          <a:endParaRPr lang="en-US" dirty="0"/>
        </a:p>
      </dgm:t>
    </dgm:pt>
    <dgm:pt modelId="{9C8425D2-8254-4411-809A-32E88F14C104}" type="parTrans" cxnId="{50C0FF76-D120-4AF2-956D-08599A11920C}">
      <dgm:prSet/>
      <dgm:spPr/>
      <dgm:t>
        <a:bodyPr/>
        <a:lstStyle/>
        <a:p>
          <a:endParaRPr lang="en-US"/>
        </a:p>
      </dgm:t>
    </dgm:pt>
    <dgm:pt modelId="{0F0C577B-9046-4261-A75E-C8906784E6C3}" type="sibTrans" cxnId="{50C0FF76-D120-4AF2-956D-08599A11920C}">
      <dgm:prSet/>
      <dgm:spPr/>
      <dgm:t>
        <a:bodyPr/>
        <a:lstStyle/>
        <a:p>
          <a:endParaRPr lang="en-US"/>
        </a:p>
      </dgm:t>
    </dgm:pt>
    <dgm:pt modelId="{273F2C47-BD55-4C77-BFA5-028BB4C96ADD}">
      <dgm:prSet phldrT="[Text]"/>
      <dgm:spPr/>
      <dgm:t>
        <a:bodyPr/>
        <a:lstStyle/>
        <a:p>
          <a:r>
            <a:rPr lang="en-US" dirty="0" smtClean="0"/>
            <a:t>Access to finance support</a:t>
          </a:r>
          <a:endParaRPr lang="en-US" dirty="0"/>
        </a:p>
      </dgm:t>
    </dgm:pt>
    <dgm:pt modelId="{784A35A2-2623-4779-8B9E-200C3A048DD0}" type="parTrans" cxnId="{BF950966-9DEE-4DFA-973F-83D81C51D8AF}">
      <dgm:prSet/>
      <dgm:spPr/>
      <dgm:t>
        <a:bodyPr/>
        <a:lstStyle/>
        <a:p>
          <a:endParaRPr lang="en-US"/>
        </a:p>
      </dgm:t>
    </dgm:pt>
    <dgm:pt modelId="{FF72E629-67AE-4AAC-AA2F-7D059648337D}" type="sibTrans" cxnId="{BF950966-9DEE-4DFA-973F-83D81C51D8AF}">
      <dgm:prSet/>
      <dgm:spPr/>
      <dgm:t>
        <a:bodyPr/>
        <a:lstStyle/>
        <a:p>
          <a:endParaRPr lang="en-US"/>
        </a:p>
      </dgm:t>
    </dgm:pt>
    <dgm:pt modelId="{A9F108EE-2710-454B-AE03-682909C20395}" type="pres">
      <dgm:prSet presAssocID="{815FD97E-40E8-447D-A268-8EB4A8CD60A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8DEA60-68F0-46EE-8D39-9ED64477F85F}" type="pres">
      <dgm:prSet presAssocID="{815FD97E-40E8-447D-A268-8EB4A8CD60AF}" presName="cycle" presStyleCnt="0"/>
      <dgm:spPr/>
    </dgm:pt>
    <dgm:pt modelId="{6013B143-F8D2-4114-AD21-ABBA70B21EEF}" type="pres">
      <dgm:prSet presAssocID="{815FD97E-40E8-447D-A268-8EB4A8CD60AF}" presName="centerShape" presStyleCnt="0"/>
      <dgm:spPr/>
    </dgm:pt>
    <dgm:pt modelId="{46B658A4-2998-4CF7-9BE9-93D4542690CC}" type="pres">
      <dgm:prSet presAssocID="{815FD97E-40E8-447D-A268-8EB4A8CD60AF}" presName="connSite" presStyleLbl="node1" presStyleIdx="0" presStyleCnt="4"/>
      <dgm:spPr/>
    </dgm:pt>
    <dgm:pt modelId="{E901761F-DC1B-4A9F-A620-5F8D4B97EC00}" type="pres">
      <dgm:prSet presAssocID="{815FD97E-40E8-447D-A268-8EB4A8CD60AF}" presName="visible" presStyleLbl="node1" presStyleIdx="0" presStyleCnt="4"/>
      <dgm:spPr/>
    </dgm:pt>
    <dgm:pt modelId="{47A9F606-D6E9-4E26-92E3-139031592B17}" type="pres">
      <dgm:prSet presAssocID="{57372015-2176-44DE-AAF5-CD966FDF864F}" presName="Name25" presStyleLbl="parChTrans1D1" presStyleIdx="0" presStyleCnt="3"/>
      <dgm:spPr/>
      <dgm:t>
        <a:bodyPr/>
        <a:lstStyle/>
        <a:p>
          <a:endParaRPr lang="en-US"/>
        </a:p>
      </dgm:t>
    </dgm:pt>
    <dgm:pt modelId="{C912FC81-AF77-492D-B72C-B8D78B466F34}" type="pres">
      <dgm:prSet presAssocID="{ABA96A6A-A274-4760-ADA2-041D761CDDF2}" presName="node" presStyleCnt="0"/>
      <dgm:spPr/>
    </dgm:pt>
    <dgm:pt modelId="{1813E4AD-55FA-4FE3-8AA0-1C6EDFB0E8D6}" type="pres">
      <dgm:prSet presAssocID="{ABA96A6A-A274-4760-ADA2-041D761CDDF2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247B3-4150-4E37-A0FB-F0773473FE09}" type="pres">
      <dgm:prSet presAssocID="{ABA96A6A-A274-4760-ADA2-041D761CDDF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6002-197A-4ABC-BD41-AB65AEA165DB}" type="pres">
      <dgm:prSet presAssocID="{9C8425D2-8254-4411-809A-32E88F14C104}" presName="Name25" presStyleLbl="parChTrans1D1" presStyleIdx="1" presStyleCnt="3"/>
      <dgm:spPr/>
      <dgm:t>
        <a:bodyPr/>
        <a:lstStyle/>
        <a:p>
          <a:endParaRPr lang="en-US"/>
        </a:p>
      </dgm:t>
    </dgm:pt>
    <dgm:pt modelId="{44FF3EFE-BE08-43DA-A8AA-E6CB04A87A6D}" type="pres">
      <dgm:prSet presAssocID="{127E2FB0-89DA-40FB-AEE3-6365CBD3F02F}" presName="node" presStyleCnt="0"/>
      <dgm:spPr/>
    </dgm:pt>
    <dgm:pt modelId="{0FD7FEEF-E765-4C97-9866-DD536708C6AE}" type="pres">
      <dgm:prSet presAssocID="{127E2FB0-89DA-40FB-AEE3-6365CBD3F02F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58DD5-90EF-4E98-817C-36B796F8DB62}" type="pres">
      <dgm:prSet presAssocID="{127E2FB0-89DA-40FB-AEE3-6365CBD3F02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1C176-CE85-4AD5-A7A2-9C337AADEFFC}" type="pres">
      <dgm:prSet presAssocID="{784A35A2-2623-4779-8B9E-200C3A048DD0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539F7E9-83E0-4675-A027-7A7A589308A1}" type="pres">
      <dgm:prSet presAssocID="{273F2C47-BD55-4C77-BFA5-028BB4C96ADD}" presName="node" presStyleCnt="0"/>
      <dgm:spPr/>
    </dgm:pt>
    <dgm:pt modelId="{9F428D6C-45D7-4070-91DF-D427EB1A3FEF}" type="pres">
      <dgm:prSet presAssocID="{273F2C47-BD55-4C77-BFA5-028BB4C96ADD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711A3-50EF-448A-A16E-F46421FB85A3}" type="pres">
      <dgm:prSet presAssocID="{273F2C47-BD55-4C77-BFA5-028BB4C96AD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6A3252-E40F-4B3C-AA7C-13C36987AA7F}" type="presOf" srcId="{815FD97E-40E8-447D-A268-8EB4A8CD60AF}" destId="{A9F108EE-2710-454B-AE03-682909C20395}" srcOrd="0" destOrd="0" presId="urn:microsoft.com/office/officeart/2005/8/layout/radial2"/>
    <dgm:cxn modelId="{3F72945F-ABE9-47A6-9364-A6C162219D07}" srcId="{815FD97E-40E8-447D-A268-8EB4A8CD60AF}" destId="{ABA96A6A-A274-4760-ADA2-041D761CDDF2}" srcOrd="0" destOrd="0" parTransId="{57372015-2176-44DE-AAF5-CD966FDF864F}" sibTransId="{9397ED40-329D-4C4F-864A-DE30015CB6FC}"/>
    <dgm:cxn modelId="{E3B5CAD9-88BC-4041-A4D0-7656694E7B1C}" type="presOf" srcId="{57372015-2176-44DE-AAF5-CD966FDF864F}" destId="{47A9F606-D6E9-4E26-92E3-139031592B17}" srcOrd="0" destOrd="0" presId="urn:microsoft.com/office/officeart/2005/8/layout/radial2"/>
    <dgm:cxn modelId="{BF950966-9DEE-4DFA-973F-83D81C51D8AF}" srcId="{815FD97E-40E8-447D-A268-8EB4A8CD60AF}" destId="{273F2C47-BD55-4C77-BFA5-028BB4C96ADD}" srcOrd="2" destOrd="0" parTransId="{784A35A2-2623-4779-8B9E-200C3A048DD0}" sibTransId="{FF72E629-67AE-4AAC-AA2F-7D059648337D}"/>
    <dgm:cxn modelId="{BA4083AE-F56C-4D18-AF04-EDD644259E1A}" type="presOf" srcId="{273F2C47-BD55-4C77-BFA5-028BB4C96ADD}" destId="{9F428D6C-45D7-4070-91DF-D427EB1A3FEF}" srcOrd="0" destOrd="0" presId="urn:microsoft.com/office/officeart/2005/8/layout/radial2"/>
    <dgm:cxn modelId="{F74D8F52-B17A-49D9-97A0-06BDE45A4577}" type="presOf" srcId="{784A35A2-2623-4779-8B9E-200C3A048DD0}" destId="{14E1C176-CE85-4AD5-A7A2-9C337AADEFFC}" srcOrd="0" destOrd="0" presId="urn:microsoft.com/office/officeart/2005/8/layout/radial2"/>
    <dgm:cxn modelId="{34CE1DC3-AAA1-474D-9A13-6B8FD6318863}" type="presOf" srcId="{ABA96A6A-A274-4760-ADA2-041D761CDDF2}" destId="{1813E4AD-55FA-4FE3-8AA0-1C6EDFB0E8D6}" srcOrd="0" destOrd="0" presId="urn:microsoft.com/office/officeart/2005/8/layout/radial2"/>
    <dgm:cxn modelId="{11090AF2-42C7-4175-8D5D-F1D72C328412}" type="presOf" srcId="{9C8425D2-8254-4411-809A-32E88F14C104}" destId="{28D36002-197A-4ABC-BD41-AB65AEA165DB}" srcOrd="0" destOrd="0" presId="urn:microsoft.com/office/officeart/2005/8/layout/radial2"/>
    <dgm:cxn modelId="{50C0FF76-D120-4AF2-956D-08599A11920C}" srcId="{815FD97E-40E8-447D-A268-8EB4A8CD60AF}" destId="{127E2FB0-89DA-40FB-AEE3-6365CBD3F02F}" srcOrd="1" destOrd="0" parTransId="{9C8425D2-8254-4411-809A-32E88F14C104}" sibTransId="{0F0C577B-9046-4261-A75E-C8906784E6C3}"/>
    <dgm:cxn modelId="{952EAA64-6533-466E-9C7C-A9C8CE565164}" type="presOf" srcId="{127E2FB0-89DA-40FB-AEE3-6365CBD3F02F}" destId="{0FD7FEEF-E765-4C97-9866-DD536708C6AE}" srcOrd="0" destOrd="0" presId="urn:microsoft.com/office/officeart/2005/8/layout/radial2"/>
    <dgm:cxn modelId="{7002E323-24CC-4CF3-BE2C-A19F88A72F8B}" type="presParOf" srcId="{A9F108EE-2710-454B-AE03-682909C20395}" destId="{9F8DEA60-68F0-46EE-8D39-9ED64477F85F}" srcOrd="0" destOrd="0" presId="urn:microsoft.com/office/officeart/2005/8/layout/radial2"/>
    <dgm:cxn modelId="{F2BD82B5-907C-4504-9D58-6BDC2874A0F1}" type="presParOf" srcId="{9F8DEA60-68F0-46EE-8D39-9ED64477F85F}" destId="{6013B143-F8D2-4114-AD21-ABBA70B21EEF}" srcOrd="0" destOrd="0" presId="urn:microsoft.com/office/officeart/2005/8/layout/radial2"/>
    <dgm:cxn modelId="{C97697F2-8390-4B72-B65E-4F101BF60DED}" type="presParOf" srcId="{6013B143-F8D2-4114-AD21-ABBA70B21EEF}" destId="{46B658A4-2998-4CF7-9BE9-93D4542690CC}" srcOrd="0" destOrd="0" presId="urn:microsoft.com/office/officeart/2005/8/layout/radial2"/>
    <dgm:cxn modelId="{BFCB509D-2DF5-4B8C-B75F-AABEFF32D132}" type="presParOf" srcId="{6013B143-F8D2-4114-AD21-ABBA70B21EEF}" destId="{E901761F-DC1B-4A9F-A620-5F8D4B97EC00}" srcOrd="1" destOrd="0" presId="urn:microsoft.com/office/officeart/2005/8/layout/radial2"/>
    <dgm:cxn modelId="{672359F6-568D-47E7-B768-7773FA4A1A29}" type="presParOf" srcId="{9F8DEA60-68F0-46EE-8D39-9ED64477F85F}" destId="{47A9F606-D6E9-4E26-92E3-139031592B17}" srcOrd="1" destOrd="0" presId="urn:microsoft.com/office/officeart/2005/8/layout/radial2"/>
    <dgm:cxn modelId="{644E00A5-5CAC-4B94-B4E1-9EB1204CABB9}" type="presParOf" srcId="{9F8DEA60-68F0-46EE-8D39-9ED64477F85F}" destId="{C912FC81-AF77-492D-B72C-B8D78B466F34}" srcOrd="2" destOrd="0" presId="urn:microsoft.com/office/officeart/2005/8/layout/radial2"/>
    <dgm:cxn modelId="{EE433FF0-5242-4A15-9F1E-C5FEB06F1D94}" type="presParOf" srcId="{C912FC81-AF77-492D-B72C-B8D78B466F34}" destId="{1813E4AD-55FA-4FE3-8AA0-1C6EDFB0E8D6}" srcOrd="0" destOrd="0" presId="urn:microsoft.com/office/officeart/2005/8/layout/radial2"/>
    <dgm:cxn modelId="{0A9FB15D-99E1-454C-B5BA-DCCF8AE9D8E0}" type="presParOf" srcId="{C912FC81-AF77-492D-B72C-B8D78B466F34}" destId="{3CC247B3-4150-4E37-A0FB-F0773473FE09}" srcOrd="1" destOrd="0" presId="urn:microsoft.com/office/officeart/2005/8/layout/radial2"/>
    <dgm:cxn modelId="{09A2CC1F-4BAB-44F2-A878-7597B654A7A6}" type="presParOf" srcId="{9F8DEA60-68F0-46EE-8D39-9ED64477F85F}" destId="{28D36002-197A-4ABC-BD41-AB65AEA165DB}" srcOrd="3" destOrd="0" presId="urn:microsoft.com/office/officeart/2005/8/layout/radial2"/>
    <dgm:cxn modelId="{354987D5-FA8B-4904-882F-03F2A2108034}" type="presParOf" srcId="{9F8DEA60-68F0-46EE-8D39-9ED64477F85F}" destId="{44FF3EFE-BE08-43DA-A8AA-E6CB04A87A6D}" srcOrd="4" destOrd="0" presId="urn:microsoft.com/office/officeart/2005/8/layout/radial2"/>
    <dgm:cxn modelId="{4C5F0ECC-4F5E-4864-A3B9-9228D7EB201C}" type="presParOf" srcId="{44FF3EFE-BE08-43DA-A8AA-E6CB04A87A6D}" destId="{0FD7FEEF-E765-4C97-9866-DD536708C6AE}" srcOrd="0" destOrd="0" presId="urn:microsoft.com/office/officeart/2005/8/layout/radial2"/>
    <dgm:cxn modelId="{D7974B2F-E257-4E4B-810A-7D427689AEB9}" type="presParOf" srcId="{44FF3EFE-BE08-43DA-A8AA-E6CB04A87A6D}" destId="{38558DD5-90EF-4E98-817C-36B796F8DB62}" srcOrd="1" destOrd="0" presId="urn:microsoft.com/office/officeart/2005/8/layout/radial2"/>
    <dgm:cxn modelId="{843DC19A-4BEE-4C45-B081-1ED1292D39A6}" type="presParOf" srcId="{9F8DEA60-68F0-46EE-8D39-9ED64477F85F}" destId="{14E1C176-CE85-4AD5-A7A2-9C337AADEFFC}" srcOrd="5" destOrd="0" presId="urn:microsoft.com/office/officeart/2005/8/layout/radial2"/>
    <dgm:cxn modelId="{1F5571CE-EFB7-43AA-9D50-B58830C0A453}" type="presParOf" srcId="{9F8DEA60-68F0-46EE-8D39-9ED64477F85F}" destId="{D539F7E9-83E0-4675-A027-7A7A589308A1}" srcOrd="6" destOrd="0" presId="urn:microsoft.com/office/officeart/2005/8/layout/radial2"/>
    <dgm:cxn modelId="{5F4E61F1-59D8-47EB-814B-589F3BDFF493}" type="presParOf" srcId="{D539F7E9-83E0-4675-A027-7A7A589308A1}" destId="{9F428D6C-45D7-4070-91DF-D427EB1A3FEF}" srcOrd="0" destOrd="0" presId="urn:microsoft.com/office/officeart/2005/8/layout/radial2"/>
    <dgm:cxn modelId="{05C6F357-941A-40FD-BCA3-C1D36B0F2E54}" type="presParOf" srcId="{D539F7E9-83E0-4675-A027-7A7A589308A1}" destId="{71D711A3-50EF-448A-A16E-F46421FB85A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F0672-C437-47EA-97EA-95C75C254586}" type="doc">
      <dgm:prSet loTypeId="urn:microsoft.com/office/officeart/2005/8/layout/chevron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F12AA97-3FCE-4494-BC6B-9B4BE6BCBF69}">
      <dgm:prSet phldrT="[Text]"/>
      <dgm:spPr/>
      <dgm:t>
        <a:bodyPr/>
        <a:lstStyle/>
        <a:p>
          <a:r>
            <a:rPr lang="en-US" dirty="0" smtClean="0"/>
            <a:t>Stronger local economy</a:t>
          </a:r>
          <a:endParaRPr lang="en-US" dirty="0"/>
        </a:p>
      </dgm:t>
    </dgm:pt>
    <dgm:pt modelId="{003057E2-D554-4448-9846-24E067450B3C}" type="parTrans" cxnId="{1E3B3F4E-46FF-42CF-A4EA-C19CD4288D2A}">
      <dgm:prSet/>
      <dgm:spPr/>
      <dgm:t>
        <a:bodyPr/>
        <a:lstStyle/>
        <a:p>
          <a:endParaRPr lang="en-US"/>
        </a:p>
      </dgm:t>
    </dgm:pt>
    <dgm:pt modelId="{B38AB522-0949-49FD-A3BA-7263EF5F2F1C}" type="sibTrans" cxnId="{1E3B3F4E-46FF-42CF-A4EA-C19CD4288D2A}">
      <dgm:prSet/>
      <dgm:spPr/>
      <dgm:t>
        <a:bodyPr/>
        <a:lstStyle/>
        <a:p>
          <a:endParaRPr lang="en-US"/>
        </a:p>
      </dgm:t>
    </dgm:pt>
    <dgm:pt modelId="{7244EAE4-4E48-4D06-AB7A-00BC672DC009}">
      <dgm:prSet phldrT="[Text]" custT="1"/>
      <dgm:spPr/>
      <dgm:t>
        <a:bodyPr/>
        <a:lstStyle/>
        <a:p>
          <a:r>
            <a:rPr lang="en-US" sz="1800" dirty="0" smtClean="0"/>
            <a:t>Public procurement can serve as a “test” market for SGBs to grow, catalyzing local private sector </a:t>
          </a:r>
          <a:r>
            <a:rPr lang="en-US" sz="1800" dirty="0" smtClean="0"/>
            <a:t>development</a:t>
          </a:r>
          <a:endParaRPr lang="en-US" sz="1800" dirty="0"/>
        </a:p>
      </dgm:t>
    </dgm:pt>
    <dgm:pt modelId="{54ADCBA5-21A9-4A93-867F-351292E63297}" type="parTrans" cxnId="{55179CA9-BFF8-4775-A59A-E296666A9D0C}">
      <dgm:prSet/>
      <dgm:spPr/>
      <dgm:t>
        <a:bodyPr/>
        <a:lstStyle/>
        <a:p>
          <a:endParaRPr lang="en-US"/>
        </a:p>
      </dgm:t>
    </dgm:pt>
    <dgm:pt modelId="{014724A1-C7B8-44F4-9E06-E0BD85674176}" type="sibTrans" cxnId="{55179CA9-BFF8-4775-A59A-E296666A9D0C}">
      <dgm:prSet/>
      <dgm:spPr/>
      <dgm:t>
        <a:bodyPr/>
        <a:lstStyle/>
        <a:p>
          <a:endParaRPr lang="en-US"/>
        </a:p>
      </dgm:t>
    </dgm:pt>
    <dgm:pt modelId="{9E390BD9-E609-4B66-91BB-CF41E1EF1F94}">
      <dgm:prSet phldrT="[Text]"/>
      <dgm:spPr/>
      <dgm:t>
        <a:bodyPr/>
        <a:lstStyle/>
        <a:p>
          <a:r>
            <a:rPr lang="en-US" dirty="0" smtClean="0"/>
            <a:t>Greater transparency</a:t>
          </a:r>
          <a:endParaRPr lang="en-US" dirty="0"/>
        </a:p>
      </dgm:t>
    </dgm:pt>
    <dgm:pt modelId="{57BA6B26-058D-4298-924E-94E88B1D5304}" type="parTrans" cxnId="{730CE848-C2BB-4921-BE8C-3F34D963A04A}">
      <dgm:prSet/>
      <dgm:spPr/>
      <dgm:t>
        <a:bodyPr/>
        <a:lstStyle/>
        <a:p>
          <a:endParaRPr lang="en-US"/>
        </a:p>
      </dgm:t>
    </dgm:pt>
    <dgm:pt modelId="{7E5E8DF3-96B5-4965-9CD6-71C7E028C8BC}" type="sibTrans" cxnId="{730CE848-C2BB-4921-BE8C-3F34D963A04A}">
      <dgm:prSet/>
      <dgm:spPr/>
      <dgm:t>
        <a:bodyPr/>
        <a:lstStyle/>
        <a:p>
          <a:endParaRPr lang="en-US"/>
        </a:p>
      </dgm:t>
    </dgm:pt>
    <dgm:pt modelId="{2CCA438E-2BA7-4F25-AE5D-4D289AE897ED}">
      <dgm:prSet phldrT="[Text]" custT="1"/>
      <dgm:spPr/>
      <dgm:t>
        <a:bodyPr/>
        <a:lstStyle/>
        <a:p>
          <a:r>
            <a:rPr lang="en-US" sz="1800" dirty="0" smtClean="0"/>
            <a:t>Clear procurement practices </a:t>
          </a:r>
          <a:r>
            <a:rPr lang="en-US" sz="1800" dirty="0" smtClean="0"/>
            <a:t>open the doors to a diverse range of businesses, increasing </a:t>
          </a:r>
          <a:r>
            <a:rPr lang="en-US" sz="1800" dirty="0" smtClean="0"/>
            <a:t>legitimacy and </a:t>
          </a:r>
          <a:r>
            <a:rPr lang="en-US" sz="1800" dirty="0" smtClean="0"/>
            <a:t>reducing corruption</a:t>
          </a:r>
          <a:endParaRPr lang="en-US" sz="1800" dirty="0"/>
        </a:p>
      </dgm:t>
    </dgm:pt>
    <dgm:pt modelId="{C3571802-8D22-46AD-B552-306E04C14430}" type="parTrans" cxnId="{798F3B6D-452D-420F-BC8F-62FC8713EC2B}">
      <dgm:prSet/>
      <dgm:spPr/>
      <dgm:t>
        <a:bodyPr/>
        <a:lstStyle/>
        <a:p>
          <a:endParaRPr lang="en-US"/>
        </a:p>
      </dgm:t>
    </dgm:pt>
    <dgm:pt modelId="{BDA74979-14C8-4B52-B68C-115CBD9D7902}" type="sibTrans" cxnId="{798F3B6D-452D-420F-BC8F-62FC8713EC2B}">
      <dgm:prSet/>
      <dgm:spPr/>
      <dgm:t>
        <a:bodyPr/>
        <a:lstStyle/>
        <a:p>
          <a:endParaRPr lang="en-US"/>
        </a:p>
      </dgm:t>
    </dgm:pt>
    <dgm:pt modelId="{B6FB0FFA-9C0B-47BD-9787-35C3E6557227}">
      <dgm:prSet phldrT="[Text]"/>
      <dgm:spPr/>
      <dgm:t>
        <a:bodyPr/>
        <a:lstStyle/>
        <a:p>
          <a:r>
            <a:rPr lang="en-US" dirty="0" smtClean="0"/>
            <a:t>Cost savings</a:t>
          </a:r>
          <a:endParaRPr lang="en-US" dirty="0"/>
        </a:p>
      </dgm:t>
    </dgm:pt>
    <dgm:pt modelId="{41FB8891-7DA5-4C36-8F35-EEDF63B49CA2}" type="parTrans" cxnId="{FBEA0942-C135-4F0D-ABB1-B82CBEF10B83}">
      <dgm:prSet/>
      <dgm:spPr/>
      <dgm:t>
        <a:bodyPr/>
        <a:lstStyle/>
        <a:p>
          <a:endParaRPr lang="en-US"/>
        </a:p>
      </dgm:t>
    </dgm:pt>
    <dgm:pt modelId="{54BAF4BC-15F6-48D4-9AD6-5DB8CF3E08C8}" type="sibTrans" cxnId="{FBEA0942-C135-4F0D-ABB1-B82CBEF10B83}">
      <dgm:prSet/>
      <dgm:spPr/>
      <dgm:t>
        <a:bodyPr/>
        <a:lstStyle/>
        <a:p>
          <a:endParaRPr lang="en-US"/>
        </a:p>
      </dgm:t>
    </dgm:pt>
    <dgm:pt modelId="{C630FA11-0492-4DB0-B79C-869B5BA86D45}">
      <dgm:prSet phldrT="[Text]" custT="1"/>
      <dgm:spPr/>
      <dgm:t>
        <a:bodyPr/>
        <a:lstStyle/>
        <a:p>
          <a:r>
            <a:rPr lang="en-US" sz="1800" dirty="0" smtClean="0"/>
            <a:t>Competitive multi-stage bidding leads to lower price points for higher quality services</a:t>
          </a:r>
          <a:endParaRPr lang="en-US" sz="1800" dirty="0"/>
        </a:p>
      </dgm:t>
    </dgm:pt>
    <dgm:pt modelId="{5805F259-06E7-4EFA-8B48-D7FC0C4933B4}" type="parTrans" cxnId="{DFE3E8B1-2A2D-4102-ACC6-1CC81ABA4279}">
      <dgm:prSet/>
      <dgm:spPr/>
      <dgm:t>
        <a:bodyPr/>
        <a:lstStyle/>
        <a:p>
          <a:endParaRPr lang="en-US"/>
        </a:p>
      </dgm:t>
    </dgm:pt>
    <dgm:pt modelId="{169401A7-81C0-4CAF-ACC6-7DE064AE5A2B}" type="sibTrans" cxnId="{DFE3E8B1-2A2D-4102-ACC6-1CC81ABA4279}">
      <dgm:prSet/>
      <dgm:spPr/>
      <dgm:t>
        <a:bodyPr/>
        <a:lstStyle/>
        <a:p>
          <a:endParaRPr lang="en-US"/>
        </a:p>
      </dgm:t>
    </dgm:pt>
    <dgm:pt modelId="{3E8BA976-5E9F-4A86-9BBE-2B8685D38729}">
      <dgm:prSet phldrT="[Text]" custT="1"/>
      <dgm:spPr/>
      <dgm:t>
        <a:bodyPr/>
        <a:lstStyle/>
        <a:p>
          <a:endParaRPr lang="en-US" sz="2000" dirty="0"/>
        </a:p>
      </dgm:t>
    </dgm:pt>
    <dgm:pt modelId="{E8621787-E663-4649-8AD3-4CBA991C978E}" type="parTrans" cxnId="{B876988A-FB9E-4867-A126-9996AC9D4191}">
      <dgm:prSet/>
      <dgm:spPr/>
      <dgm:t>
        <a:bodyPr/>
        <a:lstStyle/>
        <a:p>
          <a:endParaRPr lang="en-US"/>
        </a:p>
      </dgm:t>
    </dgm:pt>
    <dgm:pt modelId="{8A34A462-5A32-41E3-B489-6176E544A44A}" type="sibTrans" cxnId="{B876988A-FB9E-4867-A126-9996AC9D4191}">
      <dgm:prSet/>
      <dgm:spPr/>
      <dgm:t>
        <a:bodyPr/>
        <a:lstStyle/>
        <a:p>
          <a:endParaRPr lang="en-US"/>
        </a:p>
      </dgm:t>
    </dgm:pt>
    <dgm:pt modelId="{00DCF21C-ACBC-F443-96C1-3DB0DEBA5BFD}">
      <dgm:prSet phldrT="[Text]" custT="1"/>
      <dgm:spPr/>
      <dgm:t>
        <a:bodyPr/>
        <a:lstStyle/>
        <a:p>
          <a:endParaRPr lang="en-US" sz="1800" dirty="0"/>
        </a:p>
      </dgm:t>
    </dgm:pt>
    <dgm:pt modelId="{9B632FF9-818F-6D43-B7D9-82762001E771}" type="parTrans" cxnId="{547D2D63-48E2-6245-9860-D158EE4CF544}">
      <dgm:prSet/>
      <dgm:spPr/>
      <dgm:t>
        <a:bodyPr/>
        <a:lstStyle/>
        <a:p>
          <a:endParaRPr lang="en-US"/>
        </a:p>
      </dgm:t>
    </dgm:pt>
    <dgm:pt modelId="{A5EECD12-6274-2642-AD55-844D69560C31}" type="sibTrans" cxnId="{547D2D63-48E2-6245-9860-D158EE4CF544}">
      <dgm:prSet/>
      <dgm:spPr/>
      <dgm:t>
        <a:bodyPr/>
        <a:lstStyle/>
        <a:p>
          <a:endParaRPr lang="en-US"/>
        </a:p>
      </dgm:t>
    </dgm:pt>
    <dgm:pt modelId="{517E5B5E-3F45-4A2A-B2B4-BAA54C712E4D}" type="pres">
      <dgm:prSet presAssocID="{E7AF0672-C437-47EA-97EA-95C75C2545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B92612-DDE1-4329-BF6C-0825E41DFE49}" type="pres">
      <dgm:prSet presAssocID="{0F12AA97-3FCE-4494-BC6B-9B4BE6BCBF69}" presName="composite" presStyleCnt="0"/>
      <dgm:spPr/>
    </dgm:pt>
    <dgm:pt modelId="{31E9CF6C-49EB-4159-96C0-07817CD1B27B}" type="pres">
      <dgm:prSet presAssocID="{0F12AA97-3FCE-4494-BC6B-9B4BE6BCBF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89797-59F3-4187-BD42-1D8D3EBFB027}" type="pres">
      <dgm:prSet presAssocID="{0F12AA97-3FCE-4494-BC6B-9B4BE6BCBF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2C311-7A3F-4DB1-BCF1-2B0902E6CF07}" type="pres">
      <dgm:prSet presAssocID="{B38AB522-0949-49FD-A3BA-7263EF5F2F1C}" presName="sp" presStyleCnt="0"/>
      <dgm:spPr/>
    </dgm:pt>
    <dgm:pt modelId="{3F08A76A-D9CD-4935-BB1C-034C14AA76AE}" type="pres">
      <dgm:prSet presAssocID="{9E390BD9-E609-4B66-91BB-CF41E1EF1F94}" presName="composite" presStyleCnt="0"/>
      <dgm:spPr/>
    </dgm:pt>
    <dgm:pt modelId="{2E97ED27-FE97-45C2-9324-D04EF4828426}" type="pres">
      <dgm:prSet presAssocID="{9E390BD9-E609-4B66-91BB-CF41E1EF1F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71AB-2A89-4B8E-B77E-37A7B934B468}" type="pres">
      <dgm:prSet presAssocID="{9E390BD9-E609-4B66-91BB-CF41E1EF1F94}" presName="descendantText" presStyleLbl="alignAcc1" presStyleIdx="1" presStyleCnt="3" custScaleY="109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71CBF-788B-4F8A-B5CB-D6765D11C64B}" type="pres">
      <dgm:prSet presAssocID="{7E5E8DF3-96B5-4965-9CD6-71C7E028C8BC}" presName="sp" presStyleCnt="0"/>
      <dgm:spPr/>
    </dgm:pt>
    <dgm:pt modelId="{F2077578-3178-443F-9775-6EE97E61E969}" type="pres">
      <dgm:prSet presAssocID="{B6FB0FFA-9C0B-47BD-9787-35C3E6557227}" presName="composite" presStyleCnt="0"/>
      <dgm:spPr/>
    </dgm:pt>
    <dgm:pt modelId="{54DB6B4E-B1A7-4A6E-9CA7-58A61E87856A}" type="pres">
      <dgm:prSet presAssocID="{B6FB0FFA-9C0B-47BD-9787-35C3E65572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34547-2C1F-407E-9A8F-9D1822DD1177}" type="pres">
      <dgm:prSet presAssocID="{B6FB0FFA-9C0B-47BD-9787-35C3E65572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179CA9-BFF8-4775-A59A-E296666A9D0C}" srcId="{0F12AA97-3FCE-4494-BC6B-9B4BE6BCBF69}" destId="{7244EAE4-4E48-4D06-AB7A-00BC672DC009}" srcOrd="0" destOrd="0" parTransId="{54ADCBA5-21A9-4A93-867F-351292E63297}" sibTransId="{014724A1-C7B8-44F4-9E06-E0BD85674176}"/>
    <dgm:cxn modelId="{82C0C290-A043-46CF-B243-11F90F5BDC8D}" type="presOf" srcId="{B6FB0FFA-9C0B-47BD-9787-35C3E6557227}" destId="{54DB6B4E-B1A7-4A6E-9CA7-58A61E87856A}" srcOrd="0" destOrd="0" presId="urn:microsoft.com/office/officeart/2005/8/layout/chevron2"/>
    <dgm:cxn modelId="{E03A295E-8BCC-431F-9D6B-7E4117E75218}" type="presOf" srcId="{00DCF21C-ACBC-F443-96C1-3DB0DEBA5BFD}" destId="{74934547-2C1F-407E-9A8F-9D1822DD1177}" srcOrd="0" destOrd="0" presId="urn:microsoft.com/office/officeart/2005/8/layout/chevron2"/>
    <dgm:cxn modelId="{FBEA0942-C135-4F0D-ABB1-B82CBEF10B83}" srcId="{E7AF0672-C437-47EA-97EA-95C75C254586}" destId="{B6FB0FFA-9C0B-47BD-9787-35C3E6557227}" srcOrd="2" destOrd="0" parTransId="{41FB8891-7DA5-4C36-8F35-EEDF63B49CA2}" sibTransId="{54BAF4BC-15F6-48D4-9AD6-5DB8CF3E08C8}"/>
    <dgm:cxn modelId="{547D2D63-48E2-6245-9860-D158EE4CF544}" srcId="{B6FB0FFA-9C0B-47BD-9787-35C3E6557227}" destId="{00DCF21C-ACBC-F443-96C1-3DB0DEBA5BFD}" srcOrd="0" destOrd="0" parTransId="{9B632FF9-818F-6D43-B7D9-82762001E771}" sibTransId="{A5EECD12-6274-2642-AD55-844D69560C31}"/>
    <dgm:cxn modelId="{39DF2F61-A517-4E5B-9C8D-7997DB69A163}" type="presOf" srcId="{9E390BD9-E609-4B66-91BB-CF41E1EF1F94}" destId="{2E97ED27-FE97-45C2-9324-D04EF4828426}" srcOrd="0" destOrd="0" presId="urn:microsoft.com/office/officeart/2005/8/layout/chevron2"/>
    <dgm:cxn modelId="{0A15BC7E-53BA-45D1-B572-E394F17550FB}" type="presOf" srcId="{3E8BA976-5E9F-4A86-9BBE-2B8685D38729}" destId="{74934547-2C1F-407E-9A8F-9D1822DD1177}" srcOrd="0" destOrd="2" presId="urn:microsoft.com/office/officeart/2005/8/layout/chevron2"/>
    <dgm:cxn modelId="{66FB3FD3-F874-44BB-A8A1-DD4635F59481}" type="presOf" srcId="{2CCA438E-2BA7-4F25-AE5D-4D289AE897ED}" destId="{ACA271AB-2A89-4B8E-B77E-37A7B934B468}" srcOrd="0" destOrd="0" presId="urn:microsoft.com/office/officeart/2005/8/layout/chevron2"/>
    <dgm:cxn modelId="{923FDC2E-0F58-4B26-A613-B87BD01196DC}" type="presOf" srcId="{7244EAE4-4E48-4D06-AB7A-00BC672DC009}" destId="{26A89797-59F3-4187-BD42-1D8D3EBFB027}" srcOrd="0" destOrd="0" presId="urn:microsoft.com/office/officeart/2005/8/layout/chevron2"/>
    <dgm:cxn modelId="{798F3B6D-452D-420F-BC8F-62FC8713EC2B}" srcId="{9E390BD9-E609-4B66-91BB-CF41E1EF1F94}" destId="{2CCA438E-2BA7-4F25-AE5D-4D289AE897ED}" srcOrd="0" destOrd="0" parTransId="{C3571802-8D22-46AD-B552-306E04C14430}" sibTransId="{BDA74979-14C8-4B52-B68C-115CBD9D7902}"/>
    <dgm:cxn modelId="{730CE848-C2BB-4921-BE8C-3F34D963A04A}" srcId="{E7AF0672-C437-47EA-97EA-95C75C254586}" destId="{9E390BD9-E609-4B66-91BB-CF41E1EF1F94}" srcOrd="1" destOrd="0" parTransId="{57BA6B26-058D-4298-924E-94E88B1D5304}" sibTransId="{7E5E8DF3-96B5-4965-9CD6-71C7E028C8BC}"/>
    <dgm:cxn modelId="{8A854D48-2349-4531-8D71-9E2878A1B4E3}" type="presOf" srcId="{0F12AA97-3FCE-4494-BC6B-9B4BE6BCBF69}" destId="{31E9CF6C-49EB-4159-96C0-07817CD1B27B}" srcOrd="0" destOrd="0" presId="urn:microsoft.com/office/officeart/2005/8/layout/chevron2"/>
    <dgm:cxn modelId="{1E3B3F4E-46FF-42CF-A4EA-C19CD4288D2A}" srcId="{E7AF0672-C437-47EA-97EA-95C75C254586}" destId="{0F12AA97-3FCE-4494-BC6B-9B4BE6BCBF69}" srcOrd="0" destOrd="0" parTransId="{003057E2-D554-4448-9846-24E067450B3C}" sibTransId="{B38AB522-0949-49FD-A3BA-7263EF5F2F1C}"/>
    <dgm:cxn modelId="{3939A579-6E18-45AB-BF91-527AF1590CB6}" type="presOf" srcId="{C630FA11-0492-4DB0-B79C-869B5BA86D45}" destId="{74934547-2C1F-407E-9A8F-9D1822DD1177}" srcOrd="0" destOrd="1" presId="urn:microsoft.com/office/officeart/2005/8/layout/chevron2"/>
    <dgm:cxn modelId="{B876988A-FB9E-4867-A126-9996AC9D4191}" srcId="{B6FB0FFA-9C0B-47BD-9787-35C3E6557227}" destId="{3E8BA976-5E9F-4A86-9BBE-2B8685D38729}" srcOrd="2" destOrd="0" parTransId="{E8621787-E663-4649-8AD3-4CBA991C978E}" sibTransId="{8A34A462-5A32-41E3-B489-6176E544A44A}"/>
    <dgm:cxn modelId="{DFE3E8B1-2A2D-4102-ACC6-1CC81ABA4279}" srcId="{B6FB0FFA-9C0B-47BD-9787-35C3E6557227}" destId="{C630FA11-0492-4DB0-B79C-869B5BA86D45}" srcOrd="1" destOrd="0" parTransId="{5805F259-06E7-4EFA-8B48-D7FC0C4933B4}" sibTransId="{169401A7-81C0-4CAF-ACC6-7DE064AE5A2B}"/>
    <dgm:cxn modelId="{23F52160-3D45-4C34-B110-DD9C0BE387AE}" type="presOf" srcId="{E7AF0672-C437-47EA-97EA-95C75C254586}" destId="{517E5B5E-3F45-4A2A-B2B4-BAA54C712E4D}" srcOrd="0" destOrd="0" presId="urn:microsoft.com/office/officeart/2005/8/layout/chevron2"/>
    <dgm:cxn modelId="{4F92FD2A-FDA9-445C-89A1-1913B671F11C}" type="presParOf" srcId="{517E5B5E-3F45-4A2A-B2B4-BAA54C712E4D}" destId="{67B92612-DDE1-4329-BF6C-0825E41DFE49}" srcOrd="0" destOrd="0" presId="urn:microsoft.com/office/officeart/2005/8/layout/chevron2"/>
    <dgm:cxn modelId="{770272D5-8559-4717-9437-7DB7381A948A}" type="presParOf" srcId="{67B92612-DDE1-4329-BF6C-0825E41DFE49}" destId="{31E9CF6C-49EB-4159-96C0-07817CD1B27B}" srcOrd="0" destOrd="0" presId="urn:microsoft.com/office/officeart/2005/8/layout/chevron2"/>
    <dgm:cxn modelId="{65F09557-D422-4920-A164-A091E313DD91}" type="presParOf" srcId="{67B92612-DDE1-4329-BF6C-0825E41DFE49}" destId="{26A89797-59F3-4187-BD42-1D8D3EBFB027}" srcOrd="1" destOrd="0" presId="urn:microsoft.com/office/officeart/2005/8/layout/chevron2"/>
    <dgm:cxn modelId="{32385730-3DC0-4CC1-A247-A0E5484CB6AF}" type="presParOf" srcId="{517E5B5E-3F45-4A2A-B2B4-BAA54C712E4D}" destId="{46F2C311-7A3F-4DB1-BCF1-2B0902E6CF07}" srcOrd="1" destOrd="0" presId="urn:microsoft.com/office/officeart/2005/8/layout/chevron2"/>
    <dgm:cxn modelId="{514DE0AC-EEC0-44A0-82E8-1C0E31799ABC}" type="presParOf" srcId="{517E5B5E-3F45-4A2A-B2B4-BAA54C712E4D}" destId="{3F08A76A-D9CD-4935-BB1C-034C14AA76AE}" srcOrd="2" destOrd="0" presId="urn:microsoft.com/office/officeart/2005/8/layout/chevron2"/>
    <dgm:cxn modelId="{4471A957-4B97-4D20-A083-6815157BCBD9}" type="presParOf" srcId="{3F08A76A-D9CD-4935-BB1C-034C14AA76AE}" destId="{2E97ED27-FE97-45C2-9324-D04EF4828426}" srcOrd="0" destOrd="0" presId="urn:microsoft.com/office/officeart/2005/8/layout/chevron2"/>
    <dgm:cxn modelId="{58B0ED8C-1AB4-4B9D-99A6-845A7BE3B55A}" type="presParOf" srcId="{3F08A76A-D9CD-4935-BB1C-034C14AA76AE}" destId="{ACA271AB-2A89-4B8E-B77E-37A7B934B468}" srcOrd="1" destOrd="0" presId="urn:microsoft.com/office/officeart/2005/8/layout/chevron2"/>
    <dgm:cxn modelId="{825FEC4E-953C-45C6-ACD4-39DE769610B2}" type="presParOf" srcId="{517E5B5E-3F45-4A2A-B2B4-BAA54C712E4D}" destId="{75971CBF-788B-4F8A-B5CB-D6765D11C64B}" srcOrd="3" destOrd="0" presId="urn:microsoft.com/office/officeart/2005/8/layout/chevron2"/>
    <dgm:cxn modelId="{98CD3570-CAC9-4425-BC63-95408B4E91CF}" type="presParOf" srcId="{517E5B5E-3F45-4A2A-B2B4-BAA54C712E4D}" destId="{F2077578-3178-443F-9775-6EE97E61E969}" srcOrd="4" destOrd="0" presId="urn:microsoft.com/office/officeart/2005/8/layout/chevron2"/>
    <dgm:cxn modelId="{952176D3-8EE7-4BD1-9989-E38C5F846A7C}" type="presParOf" srcId="{F2077578-3178-443F-9775-6EE97E61E969}" destId="{54DB6B4E-B1A7-4A6E-9CA7-58A61E87856A}" srcOrd="0" destOrd="0" presId="urn:microsoft.com/office/officeart/2005/8/layout/chevron2"/>
    <dgm:cxn modelId="{3B675022-1968-45D7-AD36-7A88B030BAF3}" type="presParOf" srcId="{F2077578-3178-443F-9775-6EE97E61E969}" destId="{74934547-2C1F-407E-9A8F-9D1822DD11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1C176-CE85-4AD5-A7A2-9C337AADEFFC}">
      <dsp:nvSpPr>
        <dsp:cNvPr id="0" name=""/>
        <dsp:cNvSpPr/>
      </dsp:nvSpPr>
      <dsp:spPr>
        <a:xfrm rot="2534550">
          <a:off x="2763693" y="3516539"/>
          <a:ext cx="762452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762452" y="27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36002-197A-4ABC-BD41-AB65AEA165DB}">
      <dsp:nvSpPr>
        <dsp:cNvPr id="0" name=""/>
        <dsp:cNvSpPr/>
      </dsp:nvSpPr>
      <dsp:spPr>
        <a:xfrm>
          <a:off x="2862695" y="2461294"/>
          <a:ext cx="859893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859893" y="27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9F606-D6E9-4E26-92E3-139031592B17}">
      <dsp:nvSpPr>
        <dsp:cNvPr id="0" name=""/>
        <dsp:cNvSpPr/>
      </dsp:nvSpPr>
      <dsp:spPr>
        <a:xfrm rot="19065450">
          <a:off x="2763693" y="1406050"/>
          <a:ext cx="762452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762452" y="27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1761F-DC1B-4A9F-A620-5F8D4B97EC00}">
      <dsp:nvSpPr>
        <dsp:cNvPr id="0" name=""/>
        <dsp:cNvSpPr/>
      </dsp:nvSpPr>
      <dsp:spPr>
        <a:xfrm>
          <a:off x="726001" y="1232321"/>
          <a:ext cx="2513757" cy="251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3E4AD-55FA-4FE3-8AA0-1C6EDFB0E8D6}">
      <dsp:nvSpPr>
        <dsp:cNvPr id="0" name=""/>
        <dsp:cNvSpPr/>
      </dsp:nvSpPr>
      <dsp:spPr>
        <a:xfrm>
          <a:off x="3244420" y="1042"/>
          <a:ext cx="1407220" cy="1407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1:1 business advisory</a:t>
          </a:r>
          <a:endParaRPr lang="en-US" sz="1800" kern="1200" dirty="0"/>
        </a:p>
      </dsp:txBody>
      <dsp:txXfrm>
        <a:off x="3450503" y="207125"/>
        <a:ext cx="995054" cy="995054"/>
      </dsp:txXfrm>
    </dsp:sp>
    <dsp:sp modelId="{0FD7FEEF-E765-4C97-9866-DD536708C6AE}">
      <dsp:nvSpPr>
        <dsp:cNvPr id="0" name=""/>
        <dsp:cNvSpPr/>
      </dsp:nvSpPr>
      <dsp:spPr>
        <a:xfrm>
          <a:off x="3722588" y="1785589"/>
          <a:ext cx="1407220" cy="1407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Networks</a:t>
          </a:r>
          <a:endParaRPr lang="en-US" sz="1800" kern="1200" dirty="0"/>
        </a:p>
      </dsp:txBody>
      <dsp:txXfrm>
        <a:off x="3928671" y="1991672"/>
        <a:ext cx="995054" cy="995054"/>
      </dsp:txXfrm>
    </dsp:sp>
    <dsp:sp modelId="{9F428D6C-45D7-4070-91DF-D427EB1A3FEF}">
      <dsp:nvSpPr>
        <dsp:cNvPr id="0" name=""/>
        <dsp:cNvSpPr/>
      </dsp:nvSpPr>
      <dsp:spPr>
        <a:xfrm>
          <a:off x="3244420" y="3570137"/>
          <a:ext cx="1407220" cy="1407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Access to finance support</a:t>
          </a:r>
          <a:endParaRPr lang="en-US" sz="1800" kern="1200" dirty="0"/>
        </a:p>
      </dsp:txBody>
      <dsp:txXfrm>
        <a:off x="3450503" y="3776220"/>
        <a:ext cx="995054" cy="995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9CF6C-49EB-4159-96C0-07817CD1B27B}">
      <dsp:nvSpPr>
        <dsp:cNvPr id="0" name=""/>
        <dsp:cNvSpPr/>
      </dsp:nvSpPr>
      <dsp:spPr>
        <a:xfrm rot="5400000">
          <a:off x="-271606" y="282125"/>
          <a:ext cx="1810707" cy="12674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Stronger local economy</a:t>
          </a:r>
          <a:endParaRPr lang="en-US" sz="1500" kern="1200" dirty="0"/>
        </a:p>
      </dsp:txBody>
      <dsp:txXfrm rot="-5400000">
        <a:off x="1" y="644267"/>
        <a:ext cx="1267495" cy="543212"/>
      </dsp:txXfrm>
    </dsp:sp>
    <dsp:sp modelId="{26A89797-59F3-4187-BD42-1D8D3EBFB027}">
      <dsp:nvSpPr>
        <dsp:cNvPr id="0" name=""/>
        <dsp:cNvSpPr/>
      </dsp:nvSpPr>
      <dsp:spPr>
        <a:xfrm rot="5400000">
          <a:off x="2788467" y="-1510453"/>
          <a:ext cx="1176959" cy="4218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Public procurement can serve as a “test” market for SGBs to grow, catalyzing local private sector </a:t>
          </a:r>
          <a:r>
            <a:rPr lang="en-US" sz="1800" kern="1200" dirty="0" smtClean="0"/>
            <a:t>development</a:t>
          </a:r>
          <a:endParaRPr lang="en-US" sz="1800" kern="1200" dirty="0"/>
        </a:p>
      </dsp:txBody>
      <dsp:txXfrm rot="-5400000">
        <a:off x="1267495" y="67973"/>
        <a:ext cx="4161450" cy="1062051"/>
      </dsp:txXfrm>
    </dsp:sp>
    <dsp:sp modelId="{2E97ED27-FE97-45C2-9324-D04EF4828426}">
      <dsp:nvSpPr>
        <dsp:cNvPr id="0" name=""/>
        <dsp:cNvSpPr/>
      </dsp:nvSpPr>
      <dsp:spPr>
        <a:xfrm rot="5400000">
          <a:off x="-271606" y="1962696"/>
          <a:ext cx="1810707" cy="12674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Greater transparency</a:t>
          </a:r>
          <a:endParaRPr lang="en-US" sz="1500" kern="1200" dirty="0"/>
        </a:p>
      </dsp:txBody>
      <dsp:txXfrm rot="-5400000">
        <a:off x="1" y="2324838"/>
        <a:ext cx="1267495" cy="543212"/>
      </dsp:txXfrm>
    </dsp:sp>
    <dsp:sp modelId="{ACA271AB-2A89-4B8E-B77E-37A7B934B468}">
      <dsp:nvSpPr>
        <dsp:cNvPr id="0" name=""/>
        <dsp:cNvSpPr/>
      </dsp:nvSpPr>
      <dsp:spPr>
        <a:xfrm rot="5400000">
          <a:off x="2729678" y="170118"/>
          <a:ext cx="1294538" cy="4218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Clear procurement practices </a:t>
          </a:r>
          <a:r>
            <a:rPr lang="en-US" sz="1800" kern="1200" dirty="0" smtClean="0"/>
            <a:t>open the doors to a diverse range of businesses, increasing </a:t>
          </a:r>
          <a:r>
            <a:rPr lang="en-US" sz="1800" kern="1200" dirty="0" smtClean="0"/>
            <a:t>legitimacy and </a:t>
          </a:r>
          <a:r>
            <a:rPr lang="en-US" sz="1800" kern="1200" dirty="0" smtClean="0"/>
            <a:t>reducing corruption</a:t>
          </a:r>
          <a:endParaRPr lang="en-US" sz="1800" kern="1200" dirty="0"/>
        </a:p>
      </dsp:txBody>
      <dsp:txXfrm rot="-5400000">
        <a:off x="1267495" y="1695495"/>
        <a:ext cx="4155710" cy="1168150"/>
      </dsp:txXfrm>
    </dsp:sp>
    <dsp:sp modelId="{54DB6B4E-B1A7-4A6E-9CA7-58A61E87856A}">
      <dsp:nvSpPr>
        <dsp:cNvPr id="0" name=""/>
        <dsp:cNvSpPr/>
      </dsp:nvSpPr>
      <dsp:spPr>
        <a:xfrm rot="5400000">
          <a:off x="-271606" y="3584479"/>
          <a:ext cx="1810707" cy="12674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Cost savings</a:t>
          </a:r>
          <a:endParaRPr lang="en-US" sz="1500" kern="1200" dirty="0"/>
        </a:p>
      </dsp:txBody>
      <dsp:txXfrm rot="-5400000">
        <a:off x="1" y="3946621"/>
        <a:ext cx="1267495" cy="543212"/>
      </dsp:txXfrm>
    </dsp:sp>
    <dsp:sp modelId="{74934547-2C1F-407E-9A8F-9D1822DD1177}">
      <dsp:nvSpPr>
        <dsp:cNvPr id="0" name=""/>
        <dsp:cNvSpPr/>
      </dsp:nvSpPr>
      <dsp:spPr>
        <a:xfrm rot="5400000">
          <a:off x="2788467" y="1791901"/>
          <a:ext cx="1176959" cy="4218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Competitive multi-stage bidding leads to lower price points for higher quality services</a:t>
          </a: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-5400000">
        <a:off x="1267495" y="3370327"/>
        <a:ext cx="4161450" cy="1062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8D4AA-E2EA-4F47-90D5-7E666406D3B8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563C6-9F45-4878-8342-E79489FF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563C6-9F45-4878-8342-E79489FFC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excludes Burkina Faso (cohort 1 and 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E2ACB-8F4A-4974-AF51-4854C9B1FB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441769"/>
            <a:ext cx="9143245" cy="3882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5122" y="3043027"/>
            <a:ext cx="4445478" cy="995573"/>
          </a:xfrm>
        </p:spPr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3748" y="4038600"/>
            <a:ext cx="4436852" cy="762000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16B8-EC4C-4BE0-8008-5DBB998F7E0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313"/>
            <a:ext cx="2133374" cy="106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00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748" y="1049548"/>
            <a:ext cx="4040188" cy="47445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60" y="1524000"/>
            <a:ext cx="4040188" cy="4191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040922"/>
            <a:ext cx="3890964" cy="48307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b="1" smtClean="0"/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524000"/>
            <a:ext cx="3890963" cy="4191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5943600"/>
            <a:ext cx="9143245" cy="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0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5943600"/>
            <a:ext cx="9143245" cy="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7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5943600"/>
            <a:ext cx="9143245" cy="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7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5943600"/>
            <a:ext cx="9143245" cy="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9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9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cap="none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i="0" cap="none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enta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cap="none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495" y="990600"/>
            <a:ext cx="8116467" cy="1362075"/>
          </a:xfrm>
        </p:spPr>
        <p:txBody>
          <a:bodyPr anchor="t">
            <a:noAutofit/>
          </a:bodyPr>
          <a:lstStyle>
            <a:lvl1pPr algn="l">
              <a:defRPr sz="4400" b="0" cap="none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9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873" y="1040922"/>
            <a:ext cx="4211503" cy="467407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178" y="1040922"/>
            <a:ext cx="4267200" cy="467407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5943600"/>
            <a:ext cx="9143245" cy="45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122" y="304800"/>
            <a:ext cx="8107841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22" y="1040922"/>
            <a:ext cx="8107841" cy="4978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374" y="639942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Business Solutions to Poverty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9426" y="63994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Technoserve | </a:t>
            </a:r>
            <a:fld id="{1B2516B8-EC4C-4BE0-8008-5DBB998F7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6" r:id="rId6"/>
    <p:sldLayoutId id="2147483657" r:id="rId7"/>
    <p:sldLayoutId id="2147483658" r:id="rId8"/>
    <p:sldLayoutId id="2147483652" r:id="rId9"/>
    <p:sldLayoutId id="2147483653" r:id="rId10"/>
    <p:sldLayoutId id="2147483654" r:id="rId11"/>
    <p:sldLayoutId id="2147483655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17525" indent="-17145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Arial" pitchFamily="34" charset="0"/>
        <a:buChar char="̶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122" y="3043027"/>
            <a:ext cx="8636478" cy="995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Connecting Women-Led Small Growing Businesses to Private and Public Procurement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748" y="4038600"/>
            <a:ext cx="5503652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Lessons Learned from Central America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62528" y="5999016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MAY 2015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24400" y="155256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businesses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tale of two businesses: risks and opportunities to participating in public procurement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59294"/>
              </p:ext>
            </p:extLst>
          </p:nvPr>
        </p:nvGraphicFramePr>
        <p:xfrm>
          <a:off x="457200" y="1397000"/>
          <a:ext cx="8153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Hondure</a:t>
                      </a:r>
                      <a:r>
                        <a:rPr lang="es-ES" sz="2000" dirty="0" smtClean="0"/>
                        <a:t>ñ</a:t>
                      </a:r>
                      <a:r>
                        <a:rPr lang="en-US" sz="2000" dirty="0" err="1" smtClean="0"/>
                        <a:t>ita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San Pedro Sula, Honduras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Casa Santa </a:t>
                      </a:r>
                      <a:r>
                        <a:rPr lang="en-US" sz="2000" dirty="0" err="1" smtClean="0"/>
                        <a:t>Lucía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Managua, Nicaragua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5821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Supplies tortillas to a regional state hospital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Annual or biannual payments pose cash flow challenges, but the size of the contract is appealing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“We heard of the opportunity through a contact at the hospital and then went through the regular bidding process.  Being a local business was a point in our favor.”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Offers catering services to at least 5 government ministries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Payments are timely to date and public procurement opportunities are growing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“Government institutions are requesting our services more and more often, because of our quality and prices.  We don’t compete with other small businesses.”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22" y="304800"/>
            <a:ext cx="8712678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growing businesses face challenges to access private and public procurement opportunities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1" y="1066800"/>
            <a:ext cx="8361946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Access to information and networks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Where do I learn about procurement opportunities?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do I understand what success looks like as a regular supplier?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can I connect with other SGBs to bundle our offer?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Technical and financial readiness</a:t>
            </a:r>
            <a:endParaRPr lang="en-US" sz="2800" dirty="0"/>
          </a:p>
          <a:p>
            <a:r>
              <a:rPr lang="en-US" dirty="0" smtClean="0">
                <a:solidFill>
                  <a:schemeClr val="tx2"/>
                </a:solidFill>
              </a:rPr>
              <a:t>Do my products and services meet the buyer’s  volume and quality requirements?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Are my business’s finances, accounting and management systems in order?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do I understand and negotiate the terms of a contract?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do I access the financing I need to fulfill the order?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Government efficiency and transparency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the procurement bidding process fair?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Will my business receive timely payments for goods and services?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What are the financial or reputational risks to supplying the government?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67" y="3135442"/>
            <a:ext cx="1102897" cy="11028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67" y="1524000"/>
            <a:ext cx="1066800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15" y="4860955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 prepares women-led SGBs to access new </a:t>
            </a:r>
            <a:r>
              <a:rPr lang="en-US" dirty="0" smtClean="0"/>
              <a:t>private and public markets </a:t>
            </a:r>
            <a:r>
              <a:rPr lang="en-US" dirty="0"/>
              <a:t>and grow sustainably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67396"/>
              </p:ext>
            </p:extLst>
          </p:nvPr>
        </p:nvGraphicFramePr>
        <p:xfrm>
          <a:off x="-609600" y="1336565"/>
          <a:ext cx="8107363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3" y="2530365"/>
            <a:ext cx="2590800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1447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Skills building through on-site advisory on marketing, product development, accounting, and good gender practices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3224463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Connections to peers, mentors, and potential buyers through an online learning and networking platform</a:t>
            </a:r>
            <a:r>
              <a:rPr lang="en-US" dirty="0"/>
              <a:t> </a:t>
            </a:r>
            <a:r>
              <a:rPr lang="en-US" dirty="0" smtClean="0"/>
              <a:t>and in-person workshops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5105123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in identifying the financing need, building relationships with financial institutions, and preparing paperwork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6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2895600" cy="365125"/>
          </a:xfrm>
        </p:spPr>
        <p:txBody>
          <a:bodyPr/>
          <a:lstStyle/>
          <a:p>
            <a:r>
              <a:rPr lang="en-US" dirty="0" smtClean="0"/>
              <a:t>Business Solutions to Poverty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00800" y="6400800"/>
            <a:ext cx="2133600" cy="365125"/>
          </a:xfrm>
        </p:spPr>
        <p:txBody>
          <a:bodyPr/>
          <a:lstStyle/>
          <a:p>
            <a:r>
              <a:rPr lang="en-US" dirty="0" err="1" smtClean="0"/>
              <a:t>Technoserve</a:t>
            </a:r>
            <a:r>
              <a:rPr lang="en-US" dirty="0" smtClean="0"/>
              <a:t> | </a:t>
            </a:r>
            <a:fld id="{1B2516B8-EC4C-4BE0-8008-5DBB998F7E0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22" y="1540577"/>
            <a:ext cx="842668" cy="96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85" y="2691263"/>
            <a:ext cx="1905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590+</a:t>
            </a:r>
          </a:p>
          <a:p>
            <a:r>
              <a:rPr lang="en-US" dirty="0" smtClean="0"/>
              <a:t>small growing businesses supported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4000" dirty="0" smtClean="0">
                <a:solidFill>
                  <a:schemeClr val="tx2"/>
                </a:solidFill>
              </a:rPr>
              <a:t>39%</a:t>
            </a:r>
          </a:p>
          <a:p>
            <a:r>
              <a:rPr lang="en-US" dirty="0" smtClean="0"/>
              <a:t>led by women*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13794" y="2686346"/>
            <a:ext cx="20249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$780k</a:t>
            </a:r>
            <a:endParaRPr lang="en-US" sz="4000" dirty="0">
              <a:solidFill>
                <a:schemeClr val="tx2"/>
              </a:solidFill>
            </a:endParaRPr>
          </a:p>
          <a:p>
            <a:r>
              <a:rPr lang="en-US" dirty="0" smtClean="0"/>
              <a:t>in finance mobilized to women-led businesses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62433" y="2675221"/>
            <a:ext cx="1905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$16.8M</a:t>
            </a:r>
            <a:endParaRPr lang="en-US" sz="4000" dirty="0" smtClean="0">
              <a:solidFill>
                <a:schemeClr val="accent4"/>
              </a:solidFill>
            </a:endParaRPr>
          </a:p>
          <a:p>
            <a:r>
              <a:rPr lang="en-US" dirty="0"/>
              <a:t>i</a:t>
            </a:r>
            <a:r>
              <a:rPr lang="en-US" dirty="0" smtClean="0"/>
              <a:t>ncremental revenues to date</a:t>
            </a:r>
          </a:p>
          <a:p>
            <a:endParaRPr lang="en-US" dirty="0" smtClean="0"/>
          </a:p>
          <a:p>
            <a:r>
              <a:rPr lang="en-US" sz="4000" dirty="0" smtClean="0">
                <a:solidFill>
                  <a:schemeClr val="tx2"/>
                </a:solidFill>
              </a:rPr>
              <a:t>22%</a:t>
            </a:r>
            <a:endParaRPr lang="en-US" sz="4000" dirty="0">
              <a:solidFill>
                <a:schemeClr val="tx2"/>
              </a:solidFill>
            </a:endParaRPr>
          </a:p>
          <a:p>
            <a:r>
              <a:rPr lang="en-US" dirty="0"/>
              <a:t>average increase in </a:t>
            </a:r>
            <a:r>
              <a:rPr lang="en-US" dirty="0" smtClean="0"/>
              <a:t>revenues per business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680" y="1501214"/>
            <a:ext cx="1013386" cy="101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5897548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*</a:t>
            </a:r>
            <a:r>
              <a:rPr lang="es-ES" sz="1400" dirty="0" err="1" smtClean="0">
                <a:solidFill>
                  <a:schemeClr val="bg1"/>
                </a:solidFill>
              </a:rPr>
              <a:t>Women</a:t>
            </a:r>
            <a:r>
              <a:rPr lang="es-ES" sz="1400" dirty="0" smtClean="0">
                <a:solidFill>
                  <a:schemeClr val="bg1"/>
                </a:solidFill>
              </a:rPr>
              <a:t>-led </a:t>
            </a:r>
            <a:r>
              <a:rPr lang="es-ES" sz="1400" dirty="0" err="1" smtClean="0">
                <a:solidFill>
                  <a:schemeClr val="bg1"/>
                </a:solidFill>
              </a:rPr>
              <a:t>businesses</a:t>
            </a:r>
            <a:r>
              <a:rPr lang="es-ES" sz="1400" dirty="0" smtClean="0">
                <a:solidFill>
                  <a:schemeClr val="bg1"/>
                </a:solidFill>
              </a:rPr>
              <a:t> are </a:t>
            </a:r>
            <a:r>
              <a:rPr lang="es-ES" sz="1400" dirty="0" err="1" smtClean="0">
                <a:solidFill>
                  <a:schemeClr val="bg1"/>
                </a:solidFill>
              </a:rPr>
              <a:t>defined</a:t>
            </a:r>
            <a:r>
              <a:rPr lang="es-ES" sz="1400" dirty="0" smtClean="0">
                <a:solidFill>
                  <a:schemeClr val="bg1"/>
                </a:solidFill>
              </a:rPr>
              <a:t> as </a:t>
            </a:r>
            <a:r>
              <a:rPr lang="es-ES" sz="1400" dirty="0" err="1" smtClean="0">
                <a:solidFill>
                  <a:schemeClr val="bg1"/>
                </a:solidFill>
              </a:rPr>
              <a:t>businesses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with</a:t>
            </a:r>
            <a:r>
              <a:rPr lang="es-ES" sz="1400" dirty="0" smtClean="0">
                <a:solidFill>
                  <a:schemeClr val="bg1"/>
                </a:solidFill>
              </a:rPr>
              <a:t> a </a:t>
            </a:r>
            <a:r>
              <a:rPr lang="es-ES" sz="1400" dirty="0" err="1" smtClean="0">
                <a:solidFill>
                  <a:schemeClr val="bg1"/>
                </a:solidFill>
              </a:rPr>
              <a:t>woman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owner</a:t>
            </a:r>
            <a:r>
              <a:rPr lang="es-ES" sz="1400" dirty="0" smtClean="0">
                <a:solidFill>
                  <a:schemeClr val="bg1"/>
                </a:solidFill>
              </a:rPr>
              <a:t>; </a:t>
            </a:r>
            <a:r>
              <a:rPr lang="es-ES" sz="1400" dirty="0" err="1" smtClean="0">
                <a:solidFill>
                  <a:schemeClr val="bg1"/>
                </a:solidFill>
              </a:rPr>
              <a:t>businesses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with</a:t>
            </a:r>
            <a:r>
              <a:rPr lang="es-ES" sz="1400" dirty="0" smtClean="0">
                <a:solidFill>
                  <a:schemeClr val="bg1"/>
                </a:solidFill>
              </a:rPr>
              <a:t> a </a:t>
            </a:r>
            <a:r>
              <a:rPr lang="es-ES" sz="1400" dirty="0" err="1" smtClean="0">
                <a:solidFill>
                  <a:schemeClr val="bg1"/>
                </a:solidFill>
              </a:rPr>
              <a:t>female</a:t>
            </a:r>
            <a:r>
              <a:rPr lang="es-ES" sz="1400" dirty="0" smtClean="0">
                <a:solidFill>
                  <a:schemeClr val="bg1"/>
                </a:solidFill>
              </a:rPr>
              <a:t> senior manager; </a:t>
            </a:r>
            <a:r>
              <a:rPr lang="es-ES" sz="1400" dirty="0" err="1" smtClean="0">
                <a:solidFill>
                  <a:schemeClr val="bg1"/>
                </a:solidFill>
              </a:rPr>
              <a:t>or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family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businesses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with</a:t>
            </a:r>
            <a:r>
              <a:rPr lang="es-ES" sz="1400" dirty="0" smtClean="0">
                <a:solidFill>
                  <a:schemeClr val="bg1"/>
                </a:solidFill>
              </a:rPr>
              <a:t> a </a:t>
            </a:r>
            <a:r>
              <a:rPr lang="es-ES" sz="1400" dirty="0" err="1" smtClean="0">
                <a:solidFill>
                  <a:schemeClr val="bg1"/>
                </a:solidFill>
              </a:rPr>
              <a:t>woman</a:t>
            </a:r>
            <a:r>
              <a:rPr lang="es-ES" sz="1400" dirty="0" smtClean="0">
                <a:solidFill>
                  <a:schemeClr val="bg1"/>
                </a:solidFill>
              </a:rPr>
              <a:t> in a </a:t>
            </a:r>
            <a:r>
              <a:rPr lang="es-ES" sz="1400" dirty="0" err="1" smtClean="0">
                <a:solidFill>
                  <a:schemeClr val="bg1"/>
                </a:solidFill>
              </a:rPr>
              <a:t>key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err="1" smtClean="0">
                <a:solidFill>
                  <a:schemeClr val="bg1"/>
                </a:solidFill>
              </a:rPr>
              <a:t>decision-making</a:t>
            </a:r>
            <a:r>
              <a:rPr lang="es-ES" sz="1400" dirty="0" smtClean="0">
                <a:solidFill>
                  <a:schemeClr val="bg1"/>
                </a:solidFill>
              </a:rPr>
              <a:t> role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122" y="304800"/>
            <a:ext cx="8484078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Impulsa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is benefitting women-led small growing businesses across Central America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8739" y="2663756"/>
            <a:ext cx="20249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356</a:t>
            </a:r>
          </a:p>
          <a:p>
            <a:r>
              <a:rPr lang="en-US" dirty="0" smtClean="0"/>
              <a:t>new jobs created</a:t>
            </a:r>
            <a:endParaRPr lang="en-US" dirty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99" y="1514560"/>
            <a:ext cx="1006501" cy="100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49" y="1425317"/>
            <a:ext cx="640094" cy="107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22" y="304800"/>
            <a:ext cx="8331677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procurement from women-led SGBs drives sustainable local economic growth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Picture 2" descr="http://www.technoserve.org/files/images/success_stories/peruvian-woman-turns-idea-into-successful-chocolate-business-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r="3402"/>
          <a:stretch/>
        </p:blipFill>
        <p:spPr bwMode="auto">
          <a:xfrm>
            <a:off x="5257800" y="1324344"/>
            <a:ext cx="3886200" cy="512784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304547651"/>
              </p:ext>
            </p:extLst>
          </p:nvPr>
        </p:nvGraphicFramePr>
        <p:xfrm>
          <a:off x="381000" y="1524000"/>
          <a:ext cx="5486400" cy="5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08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information and networks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096107"/>
              </p:ext>
            </p:extLst>
          </p:nvPr>
        </p:nvGraphicFramePr>
        <p:xfrm>
          <a:off x="457200" y="2458328"/>
          <a:ext cx="8229600" cy="42472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592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TechnoServe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544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Offer workshops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on business registration and contract bidding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Host business roundtables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Provide financial education (e.g.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cost accounting)</a:t>
                      </a:r>
                      <a:endParaRPr lang="en-US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Offer flexible online learning and networking platforms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with local women’s entrepreneurship networks to form SGB teaming agreements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Support women-led start-ups in high-growth sectors like 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Consult with women-led SGBs to better understand their strengths and challenges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Hire SGB procurement point persons and/or specialists to recruit and coach SGB suppliers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Publish clear selection criteria and requirements for suppliers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Set-up online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procurement platforms to facilitate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Advertise opportunities through women’s entrepreneurship networks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87656"/>
            <a:ext cx="12192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5" y="990600"/>
            <a:ext cx="1239176" cy="12391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72651" y="1138535"/>
            <a:ext cx="71141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By expanding their business networks, women entrepreneurs are more likely to hear of procurement opportunities and connect with others who have been through the process.</a:t>
            </a:r>
          </a:p>
        </p:txBody>
      </p:sp>
    </p:spTree>
    <p:extLst>
      <p:ext uri="{BB962C8B-B14F-4D97-AF65-F5344CB8AC3E}">
        <p14:creationId xmlns:p14="http://schemas.microsoft.com/office/powerpoint/2010/main" val="21386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and financial readiness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85044"/>
              </p:ext>
            </p:extLst>
          </p:nvPr>
        </p:nvGraphicFramePr>
        <p:xfrm>
          <a:off x="333475" y="2548129"/>
          <a:ext cx="8229600" cy="4078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5348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TechnoServe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4371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Help SGBs upgrade their products and services and meet procurement quality standards through</a:t>
                      </a:r>
                      <a:r>
                        <a:rPr lang="en-US" sz="1600" baseline="0" dirty="0" smtClean="0"/>
                        <a:t> market research and sales plan development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Connect SGBs to </a:t>
                      </a:r>
                      <a:r>
                        <a:rPr lang="en-US" sz="1600" baseline="0" dirty="0" smtClean="0"/>
                        <a:t>growth finance or working capital through finance and </a:t>
                      </a:r>
                      <a:r>
                        <a:rPr lang="en-US" sz="1600" b="0" baseline="0" dirty="0" smtClean="0"/>
                        <a:t>accounting workshops and by </a:t>
                      </a:r>
                      <a:r>
                        <a:rPr lang="en-US" sz="1600" baseline="0" dirty="0" smtClean="0"/>
                        <a:t>brokering relationships with financial institutions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Promote good gender practices to ensure sustainable growth and attract socially-minded buyers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Advise entrepreneurs on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qualification requirements for procurement contracts according to SGBs’ size and capability e.g. award smaller contracts to several SGBs rather than bundling multiple requirements into a single large contract and offer subcontracting opportunities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Establish</a:t>
                      </a:r>
                      <a:r>
                        <a:rPr lang="en-US" sz="1600" baseline="0" dirty="0" smtClean="0"/>
                        <a:t> l</a:t>
                      </a:r>
                      <a:r>
                        <a:rPr lang="en-US" sz="1600" dirty="0" smtClean="0"/>
                        <a:t>oan guarantee funds for suppliers to support their growth and act as insurance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Level the playing field for SGBs by investing in capacity building programs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5" y="980090"/>
            <a:ext cx="1239176" cy="12391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72651" y="987657"/>
            <a:ext cx="71141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By building their financial, management, and product development skills, women-led SGBs become ready to take on public procurement contracts with high quality and volume requirements.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8765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efficiency and transparency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197733"/>
              </p:ext>
            </p:extLst>
          </p:nvPr>
        </p:nvGraphicFramePr>
        <p:xfrm>
          <a:off x="457200" y="2438400"/>
          <a:ext cx="8229600" cy="42671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5460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TechnoServe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2113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Build entrepreneurs’ cash and inventory management skills for increased resilience and flexibility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Lobby for financial institutions to allow factoring to reduce risks in the case of late buyer payments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Host workshops on business ethics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Set-up in-person meetings with government buyers to increase SGBs’ familiarity and comfort with the procurement process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Set and track public targets for buying from women-led SGBs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Provide channels (e.g. hotline) for responding</a:t>
                      </a:r>
                      <a:r>
                        <a:rPr lang="en-US" baseline="0" dirty="0" smtClean="0"/>
                        <a:t> to supplier feedback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Establish mechanisms to disburse payments on a timely basis (e.g. fast-tracked approvals for contracts under a certain threshold)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Release easily searchable data on public procurement spending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10" y="2051355"/>
            <a:ext cx="12192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5" y="990600"/>
            <a:ext cx="1239176" cy="12391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72651" y="1138535"/>
            <a:ext cx="74189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By investing in capacity building programs and public policies which support women-led SGBs, governments support the engines of job creation  </a:t>
            </a:r>
            <a:endParaRPr lang="en-US" sz="20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Solutions to Poverty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TechnoServe | </a:t>
            </a:r>
            <a:fld id="{1B2516B8-EC4C-4BE0-8008-5DBB998F7E0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522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ENGLISH_TNS">
  <a:themeElements>
    <a:clrScheme name="Technoserve Color Scheme">
      <a:dk1>
        <a:sysClr val="windowText" lastClr="000000"/>
      </a:dk1>
      <a:lt1>
        <a:sysClr val="window" lastClr="FFFFFF"/>
      </a:lt1>
      <a:dk2>
        <a:srgbClr val="112053"/>
      </a:dk2>
      <a:lt2>
        <a:srgbClr val="D9DABF"/>
      </a:lt2>
      <a:accent1>
        <a:srgbClr val="00B1B0"/>
      </a:accent1>
      <a:accent2>
        <a:srgbClr val="717073"/>
      </a:accent2>
      <a:accent3>
        <a:srgbClr val="7B3D1A"/>
      </a:accent3>
      <a:accent4>
        <a:srgbClr val="C60651"/>
      </a:accent4>
      <a:accent5>
        <a:srgbClr val="F38F1D"/>
      </a:accent5>
      <a:accent6>
        <a:srgbClr val="9FA617"/>
      </a:accent6>
      <a:hlink>
        <a:srgbClr val="00B1B0"/>
      </a:hlink>
      <a:folHlink>
        <a:srgbClr val="92CDDC"/>
      </a:folHlink>
    </a:clrScheme>
    <a:fontScheme name="Technoser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PowerPoint_Template_ENGLISH_TNS</Template>
  <TotalTime>11215</TotalTime>
  <Words>990</Words>
  <Application>Microsoft Office PowerPoint</Application>
  <PresentationFormat>On-screen Show (4:3)</PresentationFormat>
  <Paragraphs>127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PowerPoint_Template_ENGLISH_TNS</vt:lpstr>
      <vt:lpstr>Connecting Women-Led Small Growing Businesses to Private and Public Procurement Opportunities</vt:lpstr>
      <vt:lpstr>Small growing businesses face challenges to access private and public procurement opportunities</vt:lpstr>
      <vt:lpstr>ITE prepares women-led SGBs to access new private and public markets and grow sustainably</vt:lpstr>
      <vt:lpstr>Impulsa Tu Empresa is benefitting women-led small growing businesses across Central America</vt:lpstr>
      <vt:lpstr>Public procurement from women-led SGBs drives sustainable local economic growth</vt:lpstr>
      <vt:lpstr>Access to information and networks</vt:lpstr>
      <vt:lpstr>Technical and financial readiness</vt:lpstr>
      <vt:lpstr>Government efficiency and transparency</vt:lpstr>
      <vt:lpstr>Back-up</vt:lpstr>
      <vt:lpstr>A tale of two businesses: risks and opportunities to participating in public procurement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Daniella De Franco</dc:creator>
  <cp:lastModifiedBy>Daniella De Franco</cp:lastModifiedBy>
  <cp:revision>98</cp:revision>
  <dcterms:created xsi:type="dcterms:W3CDTF">2015-05-07T18:58:20Z</dcterms:created>
  <dcterms:modified xsi:type="dcterms:W3CDTF">2015-05-22T21:22:06Z</dcterms:modified>
</cp:coreProperties>
</file>